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sldIdLst>
    <p:sldId id="283" r:id="rId3"/>
    <p:sldId id="319" r:id="rId4"/>
    <p:sldId id="354" r:id="rId5"/>
    <p:sldId id="335" r:id="rId6"/>
    <p:sldId id="320" r:id="rId7"/>
    <p:sldId id="308" r:id="rId8"/>
    <p:sldId id="314" r:id="rId9"/>
    <p:sldId id="329" r:id="rId10"/>
    <p:sldId id="325" r:id="rId11"/>
    <p:sldId id="328" r:id="rId12"/>
    <p:sldId id="334" r:id="rId13"/>
    <p:sldId id="310" r:id="rId14"/>
    <p:sldId id="340" r:id="rId15"/>
    <p:sldId id="342" r:id="rId16"/>
    <p:sldId id="327" r:id="rId17"/>
    <p:sldId id="343" r:id="rId18"/>
    <p:sldId id="341" r:id="rId19"/>
    <p:sldId id="344" r:id="rId20"/>
    <p:sldId id="331" r:id="rId21"/>
    <p:sldId id="322" r:id="rId22"/>
    <p:sldId id="348" r:id="rId23"/>
    <p:sldId id="337" r:id="rId24"/>
    <p:sldId id="339" r:id="rId25"/>
    <p:sldId id="345" r:id="rId26"/>
    <p:sldId id="346" r:id="rId27"/>
    <p:sldId id="347" r:id="rId28"/>
    <p:sldId id="349" r:id="rId29"/>
    <p:sldId id="350" r:id="rId30"/>
    <p:sldId id="351" r:id="rId31"/>
    <p:sldId id="352" r:id="rId32"/>
    <p:sldId id="353" r:id="rId33"/>
    <p:sldId id="303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54"/>
    <a:srgbClr val="0B1431"/>
    <a:srgbClr val="E64106"/>
    <a:srgbClr val="E6E6E6"/>
    <a:srgbClr val="FEFEFE"/>
    <a:srgbClr val="0066AE"/>
    <a:srgbClr val="32A3DB"/>
    <a:srgbClr val="ADDAF1"/>
    <a:srgbClr val="989EA1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7" autoAdjust="0"/>
    <p:restoredTop sz="96493" autoAdjust="0"/>
  </p:normalViewPr>
  <p:slideViewPr>
    <p:cSldViewPr snapToGrid="0">
      <p:cViewPr varScale="1">
        <p:scale>
          <a:sx n="109" d="100"/>
          <a:sy n="109" d="100"/>
        </p:scale>
        <p:origin x="8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67DF-CF82-44E4-9FB6-564B8C4C207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751E1-17AB-487A-80A7-25A0F24E0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62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6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5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22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57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0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09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701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56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39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6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9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06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5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36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3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7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55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2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5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DD68-07F7-4DF9-9092-8BDA6BAC0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CBFB3E-282B-4C48-976A-93AF8708B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3EBF-A9BA-4FEA-9D8F-5A899430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6C676-7FC5-4742-A542-ED7067DB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50099-AEC4-48DB-AF90-ACDE2FB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F0460-120D-4F4A-BF1A-B67F5E5F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A56C3-8C9F-4550-A4C7-8A97A3070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DBC31E-EF24-48B8-9663-2D8BF3B6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0DC01-E688-41BA-8E40-564E13E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98B482-5017-4C8E-8E6F-1CF5A64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EE877E-E4EC-4149-8EE6-EA0359F6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5F260-BE9E-48E3-9E69-4B1799A6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4C221E-E24F-4DCD-9BF5-94AE6FED6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E35C0-14A1-4134-BDF6-AA97B11D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BD5CD-ABD5-4676-96F9-57B9DFE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27E9B0-ADA5-4EDC-8202-4ED818C1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FEF2C6-03B6-41C6-8216-A908FBBB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61D26B-6070-4859-9F39-0680F3FA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5ECDC-C0AA-4E5F-986D-719B036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BEF82-D1F5-4A30-90BC-B42CAC9A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F1D0B-C1D2-4DFF-B024-01FA11AA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9"/>
            <a:ext cx="1632181" cy="406233"/>
          </a:xfrm>
        </p:spPr>
        <p:txBody>
          <a:bodyPr/>
          <a:lstStyle>
            <a:lvl1pPr algn="ctr">
              <a:defRPr sz="1867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404AB-EB70-4D13-8543-257C72A8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31061-56DA-4D91-B288-7BCAB242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D2263-2E40-4EB8-AF93-8F24F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6CDE7-657A-43AD-BA3D-2C2941B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7D3BFE-1E72-4A5F-BA19-B70A259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6BB29-6D9F-4259-9649-FD3336E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C16FC-2FC1-462A-B144-CA732FEF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C07F0-A32D-494D-A3AE-D0605D7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77B98-86AE-492B-A723-ED6F97CC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16FDF-A5ED-4423-9924-40C5AB68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E4E6-010D-422D-8A43-916D826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9182A-909B-4127-A8AB-1C0B0968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462126-8A2D-4CE6-8772-BEC4F66B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7C791-DF5A-40CC-829F-3B2A4FB8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BB5747-D3E0-45B9-8F9D-A1EE1456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F2DA91-784B-435F-ADC6-5CA8B166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85189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114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739BD-42B0-46CE-BE51-FB35FD58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2C71D-9539-47FF-872C-7D475D8A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01F44D-3A15-40AB-A325-1EBA00B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D7FAE0-DC81-4DDA-AC3A-91AF5F7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9F7AC-15E6-481E-9A12-82C564F9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AF03D-F21F-4BF4-A349-88C80A30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89124-1FEE-4371-A02A-0E9F2247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115B7-60FC-4E6D-8527-2405D42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02859-4FDF-4497-9F8A-5A2E1346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C726-4093-45B6-91D9-5FEE6C9DD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2A62C-93E5-45FE-980C-C681D1DC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7B0584-DD24-433D-99DB-A507B73F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7DE6C6-CFDE-48C2-A188-1837C92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29A06E-1D14-41AA-B975-9335333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5C32E2-FDAE-4EAE-A736-999A3CE6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72E24-B8CA-4530-9959-B49186C0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F5E-578C-4F7F-BA8F-EE7896D35C6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E7A62-6A96-45B6-91D6-FD5915714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FB206-6B25-467D-A8A9-A98D6E72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9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zhuanlan.zhihu.com/p/43001444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D2512BC-7DD5-4819-9D49-935E78A25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CF9E4BF1-6A34-4A1F-862F-D7D9C7B209ED}"/>
              </a:ext>
            </a:extLst>
          </p:cNvPr>
          <p:cNvSpPr txBox="1"/>
          <p:nvPr/>
        </p:nvSpPr>
        <p:spPr>
          <a:xfrm>
            <a:off x="2256794" y="2475453"/>
            <a:ext cx="767841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电控组第三讲</a:t>
            </a:r>
            <a:endParaRPr lang="en-US" altLang="zh-CN" sz="4800" b="1">
              <a:solidFill>
                <a:srgbClr val="2B3E54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800" b="1">
                <a:solidFill>
                  <a:srgbClr val="2B3E54"/>
                </a:solidFill>
                <a:cs typeface="+mn-ea"/>
                <a:sym typeface="+mn-lt"/>
              </a:rPr>
              <a:t>STM23</a:t>
            </a:r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基础知识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2" name="图片 1" descr="形状&#10;&#10;中度可信度描述已自动生成">
            <a:extLst>
              <a:ext uri="{FF2B5EF4-FFF2-40B4-BE49-F238E27FC236}">
                <a16:creationId xmlns:a16="http://schemas.microsoft.com/office/drawing/2014/main" id="{69FA020C-87EA-6C52-0B3D-02DED1E1E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56" y="4289641"/>
            <a:ext cx="1514286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基础知识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B4743D-6A0B-1B2F-902E-7BDC85CA7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92" y="1099727"/>
            <a:ext cx="768774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876888" y="1821844"/>
            <a:ext cx="269869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重启之后找到中断向量表，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boot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找到复位信号的地址，进入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Reset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中断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进入汇编文件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startup.s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找到主程序的入口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main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函数。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317645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启动过程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ECD7E-542D-41D5-C70E-08D89FAD7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0"/>
          <a:stretch/>
        </p:blipFill>
        <p:spPr bwMode="auto">
          <a:xfrm>
            <a:off x="3995613" y="1955813"/>
            <a:ext cx="7077075" cy="23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8C83EBE-7C4D-841F-6D70-B0F59C27D14C}"/>
              </a:ext>
            </a:extLst>
          </p:cNvPr>
          <p:cNvSpPr txBox="1"/>
          <p:nvPr/>
        </p:nvSpPr>
        <p:spPr>
          <a:xfrm>
            <a:off x="979906" y="12034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4"/>
              </a:rPr>
              <a:t>https://zhuanlan.zhihu.com/p/430014447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如何学习</a:t>
            </a:r>
            <a:r>
              <a:rPr lang="en-US" altLang="zh-CN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endParaRPr lang="zh-CN" altLang="zh-CN" sz="36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6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041575" y="1106873"/>
            <a:ext cx="8108850" cy="4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676" tIns="67839" rIns="135676" bIns="6783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3715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正点原子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&amp;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野火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0D3A4F-5141-1975-2512-D2AD45C177E7}"/>
              </a:ext>
            </a:extLst>
          </p:cNvPr>
          <p:cNvSpPr txBox="1"/>
          <p:nvPr/>
        </p:nvSpPr>
        <p:spPr>
          <a:xfrm>
            <a:off x="1838462" y="1423110"/>
            <a:ext cx="851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B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站寻找正点原子的视频，其中会富含详细的视频教程。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你可以在淘宝上购买对应的开发板并观看配套视频。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8E5A43-6894-FC73-2482-EB34E55D61DC}"/>
              </a:ext>
            </a:extLst>
          </p:cNvPr>
          <p:cNvSpPr txBox="1"/>
          <p:nvPr/>
        </p:nvSpPr>
        <p:spPr>
          <a:xfrm>
            <a:off x="1755335" y="4545799"/>
            <a:ext cx="247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正点原子探索者</a:t>
            </a:r>
            <a:r>
              <a:rPr lang="en-US" altLang="zh-CN" dirty="0"/>
              <a:t>STM32F4</a:t>
            </a:r>
            <a:r>
              <a:rPr lang="zh-CN" altLang="en-US" dirty="0"/>
              <a:t>系列开发板</a:t>
            </a:r>
            <a:endParaRPr lang="en-US" altLang="zh-CN" dirty="0"/>
          </a:p>
          <a:p>
            <a:r>
              <a:rPr lang="en-US" altLang="zh-CN" dirty="0"/>
              <a:t>498</a:t>
            </a:r>
            <a:r>
              <a:rPr lang="zh-CN" altLang="en-US" dirty="0"/>
              <a:t>￥</a:t>
            </a:r>
            <a:endParaRPr lang="en-US" altLang="zh-CN" dirty="0"/>
          </a:p>
          <a:p>
            <a:r>
              <a:rPr lang="en-US" altLang="zh-CN" dirty="0"/>
              <a:t>F103</a:t>
            </a:r>
            <a:r>
              <a:rPr lang="zh-CN" altLang="en-US" dirty="0"/>
              <a:t>系列</a:t>
            </a:r>
            <a:r>
              <a:rPr lang="en-US" altLang="zh-CN" dirty="0"/>
              <a:t>298</a:t>
            </a:r>
            <a:r>
              <a:rPr lang="zh-CN" altLang="en-US" dirty="0"/>
              <a:t>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C0142B-8BF3-5C60-EAD6-30649F6C9E81}"/>
              </a:ext>
            </a:extLst>
          </p:cNvPr>
          <p:cNvSpPr txBox="1"/>
          <p:nvPr/>
        </p:nvSpPr>
        <p:spPr>
          <a:xfrm>
            <a:off x="4523935" y="4632513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野火</a:t>
            </a:r>
            <a:r>
              <a:rPr lang="en-US" altLang="zh-CN" dirty="0"/>
              <a:t>STM32</a:t>
            </a:r>
            <a:r>
              <a:rPr lang="zh-CN" altLang="en-US" dirty="0"/>
              <a:t>开发板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36956DC-DEF1-AF78-298F-297F4488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62" y="2466069"/>
            <a:ext cx="1955319" cy="19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F0D4D19-A23E-FB94-955F-2C66F3AB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62" y="2394032"/>
            <a:ext cx="2099391" cy="20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D19B41-7FB1-20A6-C867-D4290B57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553" y="2472362"/>
            <a:ext cx="2789381" cy="12273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7C6286E-7BD1-A5F2-A7EE-5CEB0B04D203}"/>
              </a:ext>
            </a:extLst>
          </p:cNvPr>
          <p:cNvSpPr txBox="1"/>
          <p:nvPr/>
        </p:nvSpPr>
        <p:spPr>
          <a:xfrm>
            <a:off x="7389515" y="5001845"/>
            <a:ext cx="259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或者这种</a:t>
            </a:r>
            <a:r>
              <a:rPr lang="en-US" altLang="zh-CN" dirty="0"/>
              <a:t>20</a:t>
            </a:r>
            <a:r>
              <a:rPr lang="zh-CN" altLang="en-US" dirty="0"/>
              <a:t>￥，引脚向下的可以插到面包板上的（</a:t>
            </a:r>
            <a:r>
              <a:rPr lang="en-US" altLang="zh-CN" dirty="0"/>
              <a:t>ECE110</a:t>
            </a:r>
            <a:r>
              <a:rPr lang="zh-CN" altLang="en-US" dirty="0"/>
              <a:t>实验课真香）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15A82EE-145A-998B-EB8F-AE8D80123D33}"/>
              </a:ext>
            </a:extLst>
          </p:cNvPr>
          <p:cNvCxnSpPr>
            <a:cxnSpLocks/>
          </p:cNvCxnSpPr>
          <p:nvPr/>
        </p:nvCxnSpPr>
        <p:spPr>
          <a:xfrm flipH="1" flipV="1">
            <a:off x="8428608" y="3888622"/>
            <a:ext cx="161635" cy="111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3600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常用开发工具</a:t>
            </a:r>
            <a:endParaRPr lang="zh-CN" altLang="zh-CN" sz="36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3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32134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一、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CMSIS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941541" y="3315855"/>
            <a:ext cx="8515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ARM Cortex™ </a:t>
            </a:r>
            <a:r>
              <a:rPr lang="zh-CN" altLang="en-US" dirty="0"/>
              <a:t>微控制器软件接口标准是 </a:t>
            </a:r>
            <a:r>
              <a:rPr lang="en-US" altLang="zh-CN" dirty="0"/>
              <a:t>Cortex-M </a:t>
            </a:r>
            <a:r>
              <a:rPr lang="zh-CN" altLang="en-US" dirty="0"/>
              <a:t>处理器系列的与供应商无关的硬件抽象层使用</a:t>
            </a:r>
            <a:r>
              <a:rPr lang="en-US" altLang="zh-CN" dirty="0"/>
              <a:t>CMSIS</a:t>
            </a:r>
            <a:r>
              <a:rPr lang="zh-CN" altLang="en-US" dirty="0"/>
              <a:t>，可以为处理器和外设实现一致且简单的软件接口，从而简化软件的重用、缩短微控制器新开发人员的学习过程，并缩短新设备的上市时间。软件的创建被嵌入式行业公认为主要成本系数。通过在所有</a:t>
            </a:r>
            <a:r>
              <a:rPr lang="en-US" altLang="zh-CN" dirty="0"/>
              <a:t>Cortex-M </a:t>
            </a:r>
            <a:r>
              <a:rPr lang="zh-CN" altLang="en-US" dirty="0"/>
              <a:t>芯片供应商产品中标准化软件接口，这一成本会明显降低，尤其是在创建新项目或将现有软件迁移到新设备时。最新版本的</a:t>
            </a:r>
            <a:r>
              <a:rPr lang="en-US" altLang="zh-CN" dirty="0"/>
              <a:t>CMSIS</a:t>
            </a:r>
            <a:r>
              <a:rPr lang="zh-CN" altLang="en-US" dirty="0"/>
              <a:t>为</a:t>
            </a:r>
            <a:r>
              <a:rPr lang="en-US" altLang="zh-CN" dirty="0"/>
              <a:t>5.8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2E0BFAA-CA5A-11C9-5DF4-C01607F5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06" y="1173740"/>
            <a:ext cx="4092924" cy="1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37965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STM32-CMSIS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98714E-D5C7-4F14-0407-350F2BA6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03" y="471160"/>
            <a:ext cx="4414429" cy="5925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731A7D-56C4-DEE2-7124-1B6156AF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6" b="3946"/>
          <a:stretch/>
        </p:blipFill>
        <p:spPr>
          <a:xfrm>
            <a:off x="1104041" y="1126885"/>
            <a:ext cx="4557850" cy="50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41548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二、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Keil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97D220-4FA3-CD11-B19F-C58353AFDC30}"/>
              </a:ext>
            </a:extLst>
          </p:cNvPr>
          <p:cNvSpPr txBox="1"/>
          <p:nvPr/>
        </p:nvSpPr>
        <p:spPr>
          <a:xfrm>
            <a:off x="1067828" y="1519695"/>
            <a:ext cx="5678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Keil C51</a:t>
            </a:r>
            <a:r>
              <a:rPr lang="zh-CN" altLang="en-US" dirty="0"/>
              <a:t>是美国</a:t>
            </a:r>
            <a:r>
              <a:rPr lang="en-US" altLang="zh-CN" dirty="0"/>
              <a:t>Keil Software</a:t>
            </a:r>
            <a:r>
              <a:rPr lang="zh-CN" altLang="en-US" dirty="0"/>
              <a:t>公司出品的</a:t>
            </a:r>
            <a:r>
              <a:rPr lang="en-US" altLang="zh-CN" dirty="0"/>
              <a:t>51</a:t>
            </a:r>
            <a:r>
              <a:rPr lang="zh-CN" altLang="en-US" dirty="0"/>
              <a:t>系列兼容单片机</a:t>
            </a:r>
            <a:r>
              <a:rPr lang="en-US" altLang="zh-CN" dirty="0"/>
              <a:t>C</a:t>
            </a:r>
            <a:r>
              <a:rPr lang="zh-CN" altLang="en-US" dirty="0"/>
              <a:t>语言软件开发系统，与汇编相比，</a:t>
            </a:r>
            <a:r>
              <a:rPr lang="en-US" altLang="zh-CN" dirty="0"/>
              <a:t>C</a:t>
            </a:r>
            <a:r>
              <a:rPr lang="zh-CN" altLang="en-US" dirty="0"/>
              <a:t>语言在功能上、结构性、可读性、可维护性上有明显的优势，因而易学易用。</a:t>
            </a:r>
            <a:r>
              <a:rPr lang="en-US" altLang="zh-CN" dirty="0"/>
              <a:t>Keil</a:t>
            </a:r>
            <a:r>
              <a:rPr lang="zh-CN" altLang="en-US" dirty="0"/>
              <a:t>提供了包括</a:t>
            </a:r>
            <a:r>
              <a:rPr lang="en-US" altLang="zh-CN" dirty="0"/>
              <a:t>C</a:t>
            </a:r>
            <a:r>
              <a:rPr lang="zh-CN" altLang="en-US" dirty="0"/>
              <a:t>编译器、宏汇编、链接器、库管理和一个功能强大的仿真调试器等在内的完整开发方案，通过一个集成开发环境（</a:t>
            </a:r>
            <a:r>
              <a:rPr lang="en-US" altLang="zh-CN" dirty="0" err="1"/>
              <a:t>μVision</a:t>
            </a:r>
            <a:r>
              <a:rPr lang="zh-CN" altLang="en-US" dirty="0"/>
              <a:t>）将这些部分组合在一起。如果你使用</a:t>
            </a:r>
            <a:r>
              <a:rPr lang="en-US" altLang="zh-CN" dirty="0"/>
              <a:t>C</a:t>
            </a:r>
            <a:r>
              <a:rPr lang="zh-CN" altLang="en-US" dirty="0"/>
              <a:t>语言编程，那么</a:t>
            </a:r>
            <a:r>
              <a:rPr lang="en-US" altLang="zh-CN" dirty="0"/>
              <a:t>Keil</a:t>
            </a:r>
            <a:r>
              <a:rPr lang="zh-CN" altLang="en-US" dirty="0"/>
              <a:t>几乎就是你的不二之选，即使不使用</a:t>
            </a:r>
            <a:r>
              <a:rPr lang="en-US" altLang="zh-CN" dirty="0"/>
              <a:t>C</a:t>
            </a:r>
            <a:r>
              <a:rPr lang="zh-CN" altLang="en-US" dirty="0"/>
              <a:t>语言而仅用汇编语言编程，其方便易用的集成环境、强大的软件仿真调试工具也会令你事半功倍。当然，除了</a:t>
            </a:r>
            <a:r>
              <a:rPr lang="en-US" altLang="zh-CN" dirty="0"/>
              <a:t>51</a:t>
            </a:r>
            <a:r>
              <a:rPr lang="zh-CN" altLang="en-US" dirty="0"/>
              <a:t>单片机，你可以使用该软件编写</a:t>
            </a:r>
            <a:r>
              <a:rPr lang="en-US" altLang="zh-CN" dirty="0"/>
              <a:t>STM32</a:t>
            </a:r>
            <a:r>
              <a:rPr lang="zh-CN" altLang="en-US" dirty="0"/>
              <a:t>代码。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6DCB6-006C-2619-25DB-C2652380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84" y="1711569"/>
            <a:ext cx="2138948" cy="21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41548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三、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 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CubeMX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12" name="图片 11" descr="徽标, 图标&#10;&#10;描述已自动生成">
            <a:extLst>
              <a:ext uri="{FF2B5EF4-FFF2-40B4-BE49-F238E27FC236}">
                <a16:creationId xmlns:a16="http://schemas.microsoft.com/office/drawing/2014/main" id="{D7A25A88-5714-FBF6-B200-F26979C11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66" y="1477108"/>
            <a:ext cx="3164947" cy="31302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DE278A2-6CE1-E9D0-8564-1B0A40C150C5}"/>
              </a:ext>
            </a:extLst>
          </p:cNvPr>
          <p:cNvSpPr txBox="1"/>
          <p:nvPr/>
        </p:nvSpPr>
        <p:spPr>
          <a:xfrm>
            <a:off x="876888" y="140664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STM32CubeMX 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是 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ST 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意法半导体近几年来大力推荐的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STM32 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芯片图形化配置工具，目的就是为了方便开发者， 允许用户使用图形化向导生成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C 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初始化代码，可以大大减轻开发工作，时间和费用，提高开发效率。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STM32CubeMX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几乎覆盖了</a:t>
            </a:r>
            <a:r>
              <a:rPr lang="en-US" altLang="zh-CN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STM32 </a:t>
            </a:r>
            <a:r>
              <a:rPr lang="zh-CN" alt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PingFang SC"/>
              </a:rPr>
              <a:t>全系列芯片。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1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16025E-4319-11D6-0AB6-1559138D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9" y="2650723"/>
            <a:ext cx="5906324" cy="3277057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F9C98873-C642-5C65-23DF-CEA697AAFD0C}"/>
              </a:ext>
            </a:extLst>
          </p:cNvPr>
          <p:cNvSpPr txBox="1"/>
          <p:nvPr/>
        </p:nvSpPr>
        <p:spPr>
          <a:xfrm>
            <a:off x="979906" y="471160"/>
            <a:ext cx="41548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四、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OpenOCD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321DD5-3FB4-139D-FDF5-D66404A4A549}"/>
              </a:ext>
            </a:extLst>
          </p:cNvPr>
          <p:cNvSpPr txBox="1"/>
          <p:nvPr/>
        </p:nvSpPr>
        <p:spPr>
          <a:xfrm>
            <a:off x="633271" y="119160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OpenOCD</a:t>
            </a:r>
            <a:r>
              <a:rPr lang="zh-CN" altLang="en-US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（</a:t>
            </a:r>
            <a:r>
              <a:rPr lang="en-US" altLang="zh-CN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Open On-Chip Debugger</a:t>
            </a:r>
            <a:r>
              <a:rPr lang="zh-CN" altLang="en-US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）开源片上调试器，是一款开源软件，最初是由</a:t>
            </a:r>
            <a:r>
              <a:rPr lang="en-US" altLang="zh-CN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Dominic Rath</a:t>
            </a:r>
            <a:r>
              <a:rPr lang="zh-CN" altLang="en-US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同学还在大学期间发起的（</a:t>
            </a:r>
            <a:r>
              <a:rPr lang="en-US" altLang="zh-CN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2005</a:t>
            </a:r>
            <a:r>
              <a:rPr lang="zh-CN" altLang="en-US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年）项目。</a:t>
            </a:r>
            <a:r>
              <a:rPr lang="en-US" altLang="zh-CN" b="0" i="0" dirty="0" err="1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OpenOCD</a:t>
            </a:r>
            <a:r>
              <a:rPr lang="zh-CN" altLang="en-US" b="0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旨在提供针对嵌入式设备的调试、系统编程和边界扫描功能。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8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3" y="4188701"/>
            <a:ext cx="6095299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简介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372690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五、烧录器件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ST-Link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3676924" y="4340380"/>
            <a:ext cx="851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ST-Link</a:t>
            </a:r>
          </a:p>
          <a:p>
            <a:pPr algn="l"/>
            <a:r>
              <a:rPr lang="zh-CN" altLang="en-US" dirty="0"/>
              <a:t>如果是第一次使用，需要安装</a:t>
            </a:r>
            <a:r>
              <a:rPr lang="en-US" altLang="zh-CN" dirty="0"/>
              <a:t>ST-Link</a:t>
            </a:r>
            <a:r>
              <a:rPr lang="zh-CN" altLang="en-US" dirty="0"/>
              <a:t>驱动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E01A40-B286-BD4A-A92D-A8C4AE2E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16" y="1868437"/>
            <a:ext cx="2191880" cy="21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1F25CFE-E415-ADD8-40F8-557683F3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96" y="2010086"/>
            <a:ext cx="2743637" cy="20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DEF50B-4E5A-5F9D-42B0-BF9FA6A4D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4" r="7294" b="40565"/>
          <a:stretch/>
        </p:blipFill>
        <p:spPr bwMode="auto">
          <a:xfrm>
            <a:off x="6419084" y="2155964"/>
            <a:ext cx="4734682" cy="17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769517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六、编译工具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arm-none-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eabi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 (</a:t>
            </a:r>
            <a:r>
              <a:rPr lang="en-US" altLang="zh-CN" b="1" dirty="0"/>
              <a:t>Arm GNU Toolchain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D8E498-6AC4-8038-4603-CC03A366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5" y="1153294"/>
            <a:ext cx="7313796" cy="29849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77D345-3BDB-5B71-EEB3-38485C3DD43F}"/>
              </a:ext>
            </a:extLst>
          </p:cNvPr>
          <p:cNvSpPr txBox="1"/>
          <p:nvPr/>
        </p:nvSpPr>
        <p:spPr>
          <a:xfrm>
            <a:off x="1799492" y="4736123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包含：</a:t>
            </a:r>
            <a:r>
              <a:rPr lang="en-US" altLang="zh-CN" dirty="0"/>
              <a:t>arm-none-</a:t>
            </a:r>
            <a:r>
              <a:rPr lang="en-US" altLang="zh-CN" dirty="0" err="1"/>
              <a:t>eabi</a:t>
            </a:r>
            <a:r>
              <a:rPr lang="en-US" altLang="zh-CN" dirty="0"/>
              <a:t>-</a:t>
            </a:r>
            <a:r>
              <a:rPr lang="en-US" altLang="zh-CN" dirty="0" err="1"/>
              <a:t>gcc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          arm-none-</a:t>
            </a:r>
            <a:r>
              <a:rPr lang="en-US" altLang="zh-CN" dirty="0" err="1"/>
              <a:t>eabi</a:t>
            </a:r>
            <a:r>
              <a:rPr lang="en-US" altLang="zh-CN" dirty="0"/>
              <a:t>-</a:t>
            </a:r>
            <a:r>
              <a:rPr lang="en-US" altLang="zh-CN" dirty="0" err="1"/>
              <a:t>gcc</a:t>
            </a:r>
            <a:r>
              <a:rPr lang="en-US" altLang="zh-CN" dirty="0"/>
              <a:t>++</a:t>
            </a:r>
          </a:p>
          <a:p>
            <a:r>
              <a:rPr lang="zh-CN" altLang="en-US" dirty="0"/>
              <a:t>等编译工具</a:t>
            </a:r>
          </a:p>
        </p:txBody>
      </p:sp>
    </p:spTree>
    <p:extLst>
      <p:ext uri="{BB962C8B-B14F-4D97-AF65-F5344CB8AC3E}">
        <p14:creationId xmlns:p14="http://schemas.microsoft.com/office/powerpoint/2010/main" val="24066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开发方法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5854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52333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开发方法一、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标准库函数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3AEBCD-A3E1-A460-7FE8-3BED2CF07956}"/>
              </a:ext>
            </a:extLst>
          </p:cNvPr>
          <p:cNvSpPr txBox="1"/>
          <p:nvPr/>
        </p:nvSpPr>
        <p:spPr>
          <a:xfrm>
            <a:off x="2768575" y="3935331"/>
            <a:ext cx="369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Keil5</a:t>
            </a:r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CA21A-151D-CE79-D469-5F7A0738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23" y="1729154"/>
            <a:ext cx="2138948" cy="21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276758-D8ED-E6F2-B263-0529E5C58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969" y="1424316"/>
            <a:ext cx="4220308" cy="17893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E0144B-CACA-4200-B2C1-796EB7FB3FD1}"/>
              </a:ext>
            </a:extLst>
          </p:cNvPr>
          <p:cNvSpPr txBox="1"/>
          <p:nvPr/>
        </p:nvSpPr>
        <p:spPr>
          <a:xfrm>
            <a:off x="7095649" y="3251350"/>
            <a:ext cx="213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STM32</a:t>
            </a:r>
            <a:r>
              <a:rPr lang="zh-CN" altLang="en-US" dirty="0"/>
              <a:t>标准软件库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60F25B-0176-884A-37A9-8B891B201AB4}"/>
              </a:ext>
            </a:extLst>
          </p:cNvPr>
          <p:cNvSpPr txBox="1"/>
          <p:nvPr/>
        </p:nvSpPr>
        <p:spPr>
          <a:xfrm>
            <a:off x="6495097" y="4175655"/>
            <a:ext cx="392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https://www.st.com/zh/embedded-software/stm32-standard-peripheral-libraries.html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2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638804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开发方法二、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CubeMX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 + Keil +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标准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HAL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库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CA21A-151D-CE79-D469-5F7A0738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0" y="2359526"/>
            <a:ext cx="2138948" cy="21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徽标, 图标&#10;&#10;描述已自动生成">
            <a:extLst>
              <a:ext uri="{FF2B5EF4-FFF2-40B4-BE49-F238E27FC236}">
                <a16:creationId xmlns:a16="http://schemas.microsoft.com/office/drawing/2014/main" id="{31C58A7F-C777-3CAB-2A58-08D224C4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6" y="2503010"/>
            <a:ext cx="1973724" cy="1952094"/>
          </a:xfrm>
          <a:prstGeom prst="rect">
            <a:avLst/>
          </a:prstGeom>
        </p:spPr>
      </p:pic>
      <p:pic>
        <p:nvPicPr>
          <p:cNvPr id="6" name="图片 5" descr="图形用户界面, 应用程序&#10;&#10;描述已自动生成">
            <a:extLst>
              <a:ext uri="{FF2B5EF4-FFF2-40B4-BE49-F238E27FC236}">
                <a16:creationId xmlns:a16="http://schemas.microsoft.com/office/drawing/2014/main" id="{A8F05816-89BC-7540-17C6-A09EC8F4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2" y="2503010"/>
            <a:ext cx="3884881" cy="18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102918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开发方法三、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CubeMX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 + Keil + HAL +</a:t>
            </a:r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FreeRTOS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（目前全向轮步兵方案）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CA21A-151D-CE79-D469-5F7A0738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23" y="1538910"/>
            <a:ext cx="2138948" cy="21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徽标, 图标&#10;&#10;描述已自动生成">
            <a:extLst>
              <a:ext uri="{FF2B5EF4-FFF2-40B4-BE49-F238E27FC236}">
                <a16:creationId xmlns:a16="http://schemas.microsoft.com/office/drawing/2014/main" id="{31C58A7F-C777-3CAB-2A58-08D224C4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99" y="1682394"/>
            <a:ext cx="1973724" cy="1952094"/>
          </a:xfrm>
          <a:prstGeom prst="rect">
            <a:avLst/>
          </a:prstGeom>
        </p:spPr>
      </p:pic>
      <p:pic>
        <p:nvPicPr>
          <p:cNvPr id="6" name="图片 5" descr="图形用户界面, 应用程序&#10;&#10;描述已自动生成">
            <a:extLst>
              <a:ext uri="{FF2B5EF4-FFF2-40B4-BE49-F238E27FC236}">
                <a16:creationId xmlns:a16="http://schemas.microsoft.com/office/drawing/2014/main" id="{A8F05816-89BC-7540-17C6-A09EC8F4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5" y="1682394"/>
            <a:ext cx="3884881" cy="1834527"/>
          </a:xfrm>
          <a:prstGeom prst="rect">
            <a:avLst/>
          </a:prstGeom>
        </p:spPr>
      </p:pic>
      <p:pic>
        <p:nvPicPr>
          <p:cNvPr id="1026" name="Picture 2" descr="FreeRTOS - Part 1: Intro to Real Time Operating Systems - Circuit Cellar">
            <a:extLst>
              <a:ext uri="{FF2B5EF4-FFF2-40B4-BE49-F238E27FC236}">
                <a16:creationId xmlns:a16="http://schemas.microsoft.com/office/drawing/2014/main" id="{89F11B92-BBCA-6D30-2DE7-36CFD60C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1" y="4129088"/>
            <a:ext cx="3714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79413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Meta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战队经典方案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2050" name="Picture 2" descr="CLion">
            <a:extLst>
              <a:ext uri="{FF2B5EF4-FFF2-40B4-BE49-F238E27FC236}">
                <a16:creationId xmlns:a16="http://schemas.microsoft.com/office/drawing/2014/main" id="{9C35AD1E-06DC-D10A-1F98-38E7A748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23" y="19343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biOS/RT - Wikipedia">
            <a:extLst>
              <a:ext uri="{FF2B5EF4-FFF2-40B4-BE49-F238E27FC236}">
                <a16:creationId xmlns:a16="http://schemas.microsoft.com/office/drawing/2014/main" id="{D613C4ED-D891-EBCC-68CF-4610FEA5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6" y="1981200"/>
            <a:ext cx="1940169" cy="19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2E975A-2CCE-3A91-BE33-7ACC8428C74B}"/>
              </a:ext>
            </a:extLst>
          </p:cNvPr>
          <p:cNvSpPr txBox="1"/>
          <p:nvPr/>
        </p:nvSpPr>
        <p:spPr>
          <a:xfrm>
            <a:off x="3921370" y="4226169"/>
            <a:ext cx="188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Clion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E1E4EC-A42F-EA11-4F2C-2611FFA91056}"/>
              </a:ext>
            </a:extLst>
          </p:cNvPr>
          <p:cNvSpPr txBox="1"/>
          <p:nvPr/>
        </p:nvSpPr>
        <p:spPr>
          <a:xfrm>
            <a:off x="6430109" y="4226169"/>
            <a:ext cx="188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ChibiOS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54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Meta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战队工具链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79413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Meta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战队工具链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E6B6E8-2E3D-5750-DF42-F5D6378C3388}"/>
              </a:ext>
            </a:extLst>
          </p:cNvPr>
          <p:cNvSpPr txBox="1"/>
          <p:nvPr/>
        </p:nvSpPr>
        <p:spPr>
          <a:xfrm>
            <a:off x="979905" y="1260874"/>
            <a:ext cx="10080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Meta</a:t>
            </a:r>
            <a:r>
              <a:rPr lang="zh-CN" altLang="en-US" dirty="0"/>
              <a:t>战队工具链配置：</a:t>
            </a:r>
            <a:endParaRPr lang="en-US" altLang="zh-CN" dirty="0"/>
          </a:p>
          <a:p>
            <a:r>
              <a:rPr lang="zh-CN" altLang="en-US" dirty="0"/>
              <a:t>https://github.com/Meta-Team/Meta-Embedded/wiki/%E5%B7%A5%E5%85%B7%E9%93%BE-%E6%A6%82%E5%BF%B5%E4%BB%8B%E7%BB%8D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2838B0-366F-F8AE-811C-35DE4AE34043}"/>
              </a:ext>
            </a:extLst>
          </p:cNvPr>
          <p:cNvSpPr txBox="1"/>
          <p:nvPr/>
        </p:nvSpPr>
        <p:spPr>
          <a:xfrm>
            <a:off x="979905" y="2886960"/>
            <a:ext cx="7233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由刘子恺学长倾力打造。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安装工具的时候，</a:t>
            </a:r>
            <a:r>
              <a:rPr lang="zh-CN" altLang="en-US" dirty="0">
                <a:solidFill>
                  <a:srgbClr val="FF0000"/>
                </a:solidFill>
              </a:rPr>
              <a:t>请确保你理解每一步操作都是在做什么。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因为这篇</a:t>
            </a:r>
            <a:r>
              <a:rPr lang="en-US" altLang="zh-CN" dirty="0"/>
              <a:t>Wiki</a:t>
            </a:r>
            <a:r>
              <a:rPr lang="zh-CN" altLang="en-US" dirty="0"/>
              <a:t>年代久远，其中有些链接内容可能已经发生错误或者失效。希望大家拥有一定自行检索能力。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在教学网页中，我们已经安装过</a:t>
            </a:r>
            <a:r>
              <a:rPr lang="en-US" altLang="zh-CN" dirty="0"/>
              <a:t>MinGW, git, </a:t>
            </a:r>
            <a:r>
              <a:rPr lang="en-US" altLang="zh-CN" dirty="0" err="1"/>
              <a:t>cmake</a:t>
            </a:r>
            <a:r>
              <a:rPr lang="zh-CN" altLang="en-US" dirty="0"/>
              <a:t>等工具，在根据教程安装工具链时，不要重复安装。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3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79413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Meta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战队工具配置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2838B0-366F-F8AE-811C-35DE4AE34043}"/>
              </a:ext>
            </a:extLst>
          </p:cNvPr>
          <p:cNvSpPr txBox="1"/>
          <p:nvPr/>
        </p:nvSpPr>
        <p:spPr>
          <a:xfrm>
            <a:off x="1032659" y="1397675"/>
            <a:ext cx="723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战队所有的</a:t>
            </a:r>
            <a:r>
              <a:rPr lang="en-US" altLang="zh-CN" dirty="0"/>
              <a:t>C++</a:t>
            </a:r>
            <a:r>
              <a:rPr lang="zh-CN" altLang="en-US" dirty="0"/>
              <a:t>和</a:t>
            </a:r>
            <a:r>
              <a:rPr lang="en-US" altLang="zh-CN" dirty="0"/>
              <a:t>C</a:t>
            </a:r>
            <a:r>
              <a:rPr lang="zh-CN" altLang="en-US" dirty="0"/>
              <a:t>源码使用</a:t>
            </a:r>
            <a:r>
              <a:rPr lang="en-US" altLang="zh-CN" dirty="0" err="1"/>
              <a:t>Cmake</a:t>
            </a:r>
            <a:r>
              <a:rPr lang="zh-CN" altLang="en-US" dirty="0"/>
              <a:t>进行构建，</a:t>
            </a:r>
            <a:r>
              <a:rPr lang="en-US" altLang="zh-CN" dirty="0"/>
              <a:t>ARM GNU</a:t>
            </a:r>
            <a:r>
              <a:rPr lang="zh-CN" altLang="en-US" dirty="0"/>
              <a:t>进行编译，</a:t>
            </a:r>
            <a:r>
              <a:rPr lang="en-US" altLang="zh-CN" dirty="0" err="1"/>
              <a:t>OpenOCD</a:t>
            </a:r>
            <a:r>
              <a:rPr lang="zh-CN" altLang="en-US" dirty="0"/>
              <a:t>进行烧录。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https://github.com/Meta-Team/Meta-Embedded/wiki/%E5%B7%A5%E5%85%B7%E9%93%BE-CMake-%E6%9E%84%E5%BB%BA%E7%B3%BB%E7%BB%9F%E7%AE%80%E4%BB%8B</a:t>
            </a:r>
          </a:p>
        </p:txBody>
      </p:sp>
    </p:spTree>
    <p:extLst>
      <p:ext uri="{BB962C8B-B14F-4D97-AF65-F5344CB8AC3E}">
        <p14:creationId xmlns:p14="http://schemas.microsoft.com/office/powerpoint/2010/main" val="37256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44771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单片机和微处理器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119CD1-DD5E-3922-BA4E-DD28B80F877F}"/>
              </a:ext>
            </a:extLst>
          </p:cNvPr>
          <p:cNvSpPr txBox="1"/>
          <p:nvPr/>
        </p:nvSpPr>
        <p:spPr>
          <a:xfrm>
            <a:off x="1289539" y="3657601"/>
            <a:ext cx="1758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常见单片机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51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系列单片机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STM32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ESP32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（</a:t>
            </a:r>
            <a:r>
              <a:rPr lang="zh-CN" altLang="en-US" dirty="0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国产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）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161209"/>
                </a:solidFill>
                <a:highlight>
                  <a:srgbClr val="FFFFFF"/>
                </a:highlight>
                <a:latin typeface="system-ui"/>
              </a:rPr>
              <a:t>Arduino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/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84A9E9-043E-AAB8-204D-8694B8CA1865}"/>
              </a:ext>
            </a:extLst>
          </p:cNvPr>
          <p:cNvSpPr txBox="1"/>
          <p:nvPr/>
        </p:nvSpPr>
        <p:spPr>
          <a:xfrm>
            <a:off x="1192823" y="1418050"/>
            <a:ext cx="93843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单片机（</a:t>
            </a:r>
            <a:r>
              <a:rPr lang="en-US" altLang="zh-CN" dirty="0"/>
              <a:t>Single-chip microcomputer</a:t>
            </a:r>
            <a:r>
              <a:rPr lang="zh-CN" altLang="en-US" dirty="0"/>
              <a:t>），是把中央处理器、存储器、定时</a:t>
            </a:r>
            <a:r>
              <a:rPr lang="en-US" altLang="zh-CN" dirty="0"/>
              <a:t>/</a:t>
            </a:r>
            <a:r>
              <a:rPr lang="zh-CN" altLang="en-US" dirty="0"/>
              <a:t>计数器（</a:t>
            </a:r>
            <a:r>
              <a:rPr lang="en-US" altLang="zh-CN" dirty="0"/>
              <a:t>timer/counter</a:t>
            </a:r>
            <a:r>
              <a:rPr lang="zh-CN" altLang="en-US" dirty="0"/>
              <a:t>）、各种输入输出接口等都集成在一块集成电路芯片上的微型计算机。与应用在个人计算机中的通用微处理器相比，它更强调自供应（不用外接硬件）和节约成本，集成程度更高，但因为规格已经包含，所能实现的功能也较专一。它的最大优点是体积小，可放在仪表内部，但存储量小，输入输出接口简单。由于其发展非常迅速，旧的定义已不能满足，所以在很多应用场合被称为范围更广的微控制器（</a:t>
            </a:r>
            <a:r>
              <a:rPr lang="en-US" altLang="zh-CN" dirty="0"/>
              <a:t>microcontroller</a:t>
            </a:r>
            <a:r>
              <a:rPr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85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课后作业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7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5" y="471160"/>
            <a:ext cx="794135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课后作业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52AEF502-6216-F49B-D5FF-8556C5C08B5F}"/>
              </a:ext>
            </a:extLst>
          </p:cNvPr>
          <p:cNvSpPr txBox="1"/>
          <p:nvPr/>
        </p:nvSpPr>
        <p:spPr>
          <a:xfrm>
            <a:off x="876888" y="1665855"/>
            <a:ext cx="10069095" cy="36317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黑马程序员 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P51~P75</a:t>
            </a:r>
          </a:p>
          <a:p>
            <a:r>
              <a:rPr lang="en-US" altLang="zh-CN" sz="1400" dirty="0">
                <a:solidFill>
                  <a:srgbClr val="2B3E54"/>
                </a:solidFill>
                <a:cs typeface="+mn-ea"/>
                <a:sym typeface="+mn-lt"/>
              </a:rPr>
              <a:t>https://www.bilibili.com/video/BV1Xa4y1k7LU/?p=14&amp;vd_source=b710c0374cb950d2cc5713ef9df39177</a:t>
            </a: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2.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根据第五部分给出的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Wiki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链接进行工具链配置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3.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（可选）自行先开始学习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有关知识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可以在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B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站搜索：正点原子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可选择视频：库函数开发、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HAL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库开发的视频进行自行观看（这部分以后不会细讲，只会一笔带过，想学懂的同学自行选择一套视频看完，当然准备学之前可以来问我们我们看看合不合适）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5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578044" y="2850866"/>
            <a:ext cx="3823483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867" b="1" spc="-200" dirty="0">
                <a:solidFill>
                  <a:srgbClr val="0B1431"/>
                </a:solidFill>
                <a:cs typeface="+mn-ea"/>
                <a:sym typeface="+mn-lt"/>
              </a:rPr>
              <a:t>谢谢观看！</a:t>
            </a:r>
          </a:p>
        </p:txBody>
      </p:sp>
      <p:sp>
        <p:nvSpPr>
          <p:cNvPr id="2" name="矩形 1"/>
          <p:cNvSpPr/>
          <p:nvPr/>
        </p:nvSpPr>
        <p:spPr>
          <a:xfrm>
            <a:off x="1831891" y="3951199"/>
            <a:ext cx="1248139" cy="60959"/>
          </a:xfrm>
          <a:prstGeom prst="rect">
            <a:avLst/>
          </a:prstGeom>
          <a:solidFill>
            <a:srgbClr val="0B1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B1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1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">
        <p14:vortex dir="r"/>
      </p:transition>
    </mc:Choice>
    <mc:Fallback xmlns="">
      <p:transition spd="slow" advTm="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804060" y="1597061"/>
            <a:ext cx="8515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STM32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，是由意法半导体基于 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ARM Cortex-M 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研制和生产的一系列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32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位单片机。 单片机，即微处理器，微处理器（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Microprocessor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）通常指称一种可编程特殊集 成电路，其所有组件小型化至一块或数块集成电路内。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/>
            <a:endParaRPr lang="en-US" altLang="zh-CN" dirty="0">
              <a:solidFill>
                <a:srgbClr val="161209"/>
              </a:solidFill>
              <a:highlight>
                <a:srgbClr val="FFFFFF"/>
              </a:highlight>
              <a:latin typeface="system-ui"/>
            </a:endParaRPr>
          </a:p>
          <a:p>
            <a:pPr algn="l"/>
            <a:r>
              <a:rPr lang="zh-CN" altLang="en-US" b="1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基础知识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计算机架构：计算机使用的指令集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计算机常见架构：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ARM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架构、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x86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架构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外设：电子计算机中位于机箱之外、能够通电并可以不依赖计算机进行正常的独立或半独立运行的硬件。 例如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STM32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中的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TIM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定时器、通用输入输出（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GPIO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）、中断控制器等。在现代电脑中可以包括键盘鼠标等。</a:t>
            </a:r>
          </a:p>
          <a:p>
            <a:pPr algn="l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0EB1CA-01A0-F3DB-6DFE-8BDA46E6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705" y="1006030"/>
            <a:ext cx="2027710" cy="20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寄存器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8" name="MH_Text_1">
            <a:extLst>
              <a:ext uri="{FF2B5EF4-FFF2-40B4-BE49-F238E27FC236}">
                <a16:creationId xmlns:a16="http://schemas.microsoft.com/office/drawing/2014/main" id="{1C9CF821-6B87-4733-B6D9-AA16529CE55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270" y="5543014"/>
            <a:ext cx="10740981" cy="18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979906" y="1173804"/>
            <a:ext cx="8515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寄存器是什么？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寄存器的功能是存储二进制代码，它是由具有存储功能的触发器组合起来构成的。一个触发器可以存储</a:t>
            </a:r>
            <a:r>
              <a:rPr lang="en-US" altLang="zh-CN" dirty="0"/>
              <a:t>1</a:t>
            </a:r>
            <a:r>
              <a:rPr lang="zh-CN" altLang="en-US" dirty="0"/>
              <a:t>位二进制代码，故存放</a:t>
            </a:r>
            <a:r>
              <a:rPr lang="en-US" altLang="zh-CN" dirty="0"/>
              <a:t>n</a:t>
            </a:r>
            <a:r>
              <a:rPr lang="zh-CN" altLang="en-US" dirty="0"/>
              <a:t>位二进制代码的寄存器，需用</a:t>
            </a:r>
            <a:r>
              <a:rPr lang="en-US" altLang="zh-CN" dirty="0"/>
              <a:t>n</a:t>
            </a:r>
            <a:r>
              <a:rPr lang="zh-CN" altLang="en-US" dirty="0"/>
              <a:t>个触发器来构成。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为什么有了内存，还要有寄存器？</a:t>
            </a:r>
            <a:endParaRPr lang="en-US" altLang="zh-CN" dirty="0"/>
          </a:p>
          <a:p>
            <a:r>
              <a:rPr lang="zh-CN" altLang="en-US" dirty="0"/>
              <a:t>寄存器可以作为内存对外界的接口。</a:t>
            </a:r>
            <a:r>
              <a:rPr lang="en-US" altLang="zh-CN" dirty="0"/>
              <a:t>STM32</a:t>
            </a:r>
            <a:r>
              <a:rPr lang="zh-CN" altLang="en-US" dirty="0"/>
              <a:t>采用</a:t>
            </a:r>
            <a:r>
              <a:rPr lang="en-US" altLang="zh-CN" dirty="0"/>
              <a:t>32</a:t>
            </a:r>
            <a:r>
              <a:rPr lang="zh-CN" altLang="en-US" dirty="0"/>
              <a:t>位寄存器，可以映射到具体的内存地址单元。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</a:t>
            </a:r>
            <a:r>
              <a:rPr lang="en-US" altLang="zh-CN" dirty="0"/>
              <a:t>STM32</a:t>
            </a:r>
            <a:r>
              <a:rPr lang="zh-CN" altLang="en-US" dirty="0"/>
              <a:t>的操作本质上是对寄存器的操作。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8B821-8F33-80B9-CB79-58E44978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8" y="4313125"/>
            <a:ext cx="4099790" cy="20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基础知识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979906" y="1376218"/>
            <a:ext cx="8515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32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是意法半导体生产的芯片。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  <a:p>
            <a:pPr algn="l"/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系列专为要求高性能、低成本、低功耗的嵌入式应用设计的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ARM Cortex®-M0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M0+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M3, M4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M7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内核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。按内核架构分为不同产品：</a:t>
            </a:r>
          </a:p>
          <a:p>
            <a:pPr algn="l"/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主流产品（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）、超低功耗产品（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STM32L0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STM32L1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STM32L4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STM32L4+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）、高性能产品（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STM32F7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STM32H7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）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Robomaster</a:t>
            </a:r>
            <a:r>
              <a:rPr lang="en-US" altLang="zh-CN" dirty="0"/>
              <a:t> A</a:t>
            </a:r>
            <a:r>
              <a:rPr lang="zh-CN" altLang="en-US" dirty="0"/>
              <a:t>型开发板基于</a:t>
            </a:r>
            <a:r>
              <a:rPr lang="en-US" altLang="zh-CN" dirty="0"/>
              <a:t>STM32F427</a:t>
            </a:r>
            <a:r>
              <a:rPr lang="zh-CN" altLang="en-US" dirty="0"/>
              <a:t>系列芯片。</a:t>
            </a:r>
            <a:endParaRPr lang="en-US" altLang="zh-CN" dirty="0"/>
          </a:p>
          <a:p>
            <a:r>
              <a:rPr lang="en-US" altLang="zh-CN" dirty="0" err="1"/>
              <a:t>Robomaster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型号开发板基于</a:t>
            </a:r>
            <a:r>
              <a:rPr lang="en-US" altLang="zh-CN" dirty="0"/>
              <a:t>STM32F429</a:t>
            </a:r>
            <a:r>
              <a:rPr lang="zh-CN" altLang="en-US" dirty="0"/>
              <a:t>系列芯片。</a:t>
            </a:r>
          </a:p>
        </p:txBody>
      </p:sp>
    </p:spTree>
    <p:extLst>
      <p:ext uri="{BB962C8B-B14F-4D97-AF65-F5344CB8AC3E}">
        <p14:creationId xmlns:p14="http://schemas.microsoft.com/office/powerpoint/2010/main" val="28557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38A1040-0D0D-353D-815B-8697053E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14475"/>
            <a:ext cx="82867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5">
            <a:extLst>
              <a:ext uri="{FF2B5EF4-FFF2-40B4-BE49-F238E27FC236}">
                <a16:creationId xmlns:a16="http://schemas.microsoft.com/office/drawing/2014/main" id="{50CFBC5C-C61D-4A67-AC9E-9295E93D3309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1" name="文本框 8">
            <a:extLst>
              <a:ext uri="{FF2B5EF4-FFF2-40B4-BE49-F238E27FC236}">
                <a16:creationId xmlns:a16="http://schemas.microsoft.com/office/drawing/2014/main" id="{0362A878-E015-4DBB-A8A6-397CF306BE02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基础知识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416" y="67388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B3E54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273688-9245-B7D1-C26D-0C50621C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r="705"/>
          <a:stretch/>
        </p:blipFill>
        <p:spPr bwMode="auto">
          <a:xfrm>
            <a:off x="905608" y="1676400"/>
            <a:ext cx="10307516" cy="35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7">
        <p14:doors dir="vert"/>
      </p:transition>
    </mc:Choice>
    <mc:Fallback xmlns="">
      <p:transition spd="slow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通用产品介绍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gyl4iu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1676</Words>
  <Application>Microsoft Office PowerPoint</Application>
  <PresentationFormat>宽屏</PresentationFormat>
  <Paragraphs>148</Paragraphs>
  <Slides>32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-apple-system</vt:lpstr>
      <vt:lpstr>Helvetica Neue</vt:lpstr>
      <vt:lpstr>PingFang SC</vt:lpstr>
      <vt:lpstr>system-ui</vt:lpstr>
      <vt:lpstr>等线</vt:lpstr>
      <vt:lpstr>微软雅黑</vt:lpstr>
      <vt:lpstr>Arial</vt:lpstr>
      <vt:lpstr>Impact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无人机</dc:title>
  <dc:creator>第一PPT</dc:creator>
  <cp:keywords>www.1ppt.com</cp:keywords>
  <dc:description>www.1ppt.com</dc:description>
  <cp:lastModifiedBy>Wu, FeiYang</cp:lastModifiedBy>
  <cp:revision>235</cp:revision>
  <dcterms:created xsi:type="dcterms:W3CDTF">2019-02-25T05:30:11Z</dcterms:created>
  <dcterms:modified xsi:type="dcterms:W3CDTF">2024-05-21T02:42:33Z</dcterms:modified>
</cp:coreProperties>
</file>